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302" r:id="rId3"/>
    <p:sldId id="332" r:id="rId4"/>
    <p:sldId id="307" r:id="rId5"/>
    <p:sldId id="303" r:id="rId6"/>
    <p:sldId id="304" r:id="rId7"/>
    <p:sldId id="305" r:id="rId8"/>
    <p:sldId id="306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8" r:id="rId19"/>
    <p:sldId id="317" r:id="rId20"/>
    <p:sldId id="319" r:id="rId21"/>
    <p:sldId id="320" r:id="rId22"/>
    <p:sldId id="321" r:id="rId23"/>
    <p:sldId id="322" r:id="rId24"/>
    <p:sldId id="323" r:id="rId25"/>
    <p:sldId id="325" r:id="rId26"/>
    <p:sldId id="324" r:id="rId27"/>
    <p:sldId id="326" r:id="rId28"/>
    <p:sldId id="327" r:id="rId29"/>
    <p:sldId id="328" r:id="rId30"/>
    <p:sldId id="329" r:id="rId31"/>
    <p:sldId id="330" r:id="rId32"/>
    <p:sldId id="333" r:id="rId33"/>
    <p:sldId id="331" r:id="rId34"/>
  </p:sldIdLst>
  <p:sldSz cx="2743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4094E0"/>
    <a:srgbClr val="FF5353"/>
    <a:srgbClr val="B838BB"/>
    <a:srgbClr val="D8A1A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97" autoAdjust="0"/>
    <p:restoredTop sz="96238" autoAdjust="0"/>
  </p:normalViewPr>
  <p:slideViewPr>
    <p:cSldViewPr>
      <p:cViewPr>
        <p:scale>
          <a:sx n="33" d="100"/>
          <a:sy n="33" d="100"/>
        </p:scale>
        <p:origin x="-150" y="-1656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r">
              <a:defRPr sz="1300"/>
            </a:lvl1pPr>
          </a:lstStyle>
          <a:p>
            <a:fld id="{7B3B497C-DEC9-4CA7-856D-928A34A59CD4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r">
              <a:defRPr sz="1300"/>
            </a:lvl1pPr>
          </a:lstStyle>
          <a:p>
            <a:fld id="{92564B8C-DD83-4554-849F-0DEF9469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r">
              <a:defRPr sz="1300"/>
            </a:lvl1pPr>
          </a:lstStyle>
          <a:p>
            <a:fld id="{09D558F3-C906-4EF9-8653-545AAEF2B428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719138"/>
            <a:ext cx="14401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30" rIns="96659" bIns="4833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9" tIns="48330" rIns="96659" bIns="483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r">
              <a:defRPr sz="1300"/>
            </a:lvl1pPr>
          </a:lstStyle>
          <a:p>
            <a:fld id="{53C435C2-BFE6-459D-9287-B3D0EFF85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719138"/>
            <a:ext cx="14401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435C2-BFE6-459D-9287-B3D0EFF8560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6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1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1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1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2" y="1435101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189D4-3D10-4FA7-9AC2-2989D94F88E6}" type="datetimeFigureOut">
              <a:rPr lang="en-US" smtClean="0"/>
              <a:pPr/>
              <a:t>5/6/2009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80696-F7CE-4CF5-A2FB-773874B27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A.E. Senior Thesis 2009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25" name="Picture 24" descr="Rendering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0400" y="1219200"/>
            <a:ext cx="7010400" cy="419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10287000" y="43434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Schoolbook" pitchFamily="18" charset="0"/>
              </a:rPr>
              <a:t>The University Hospitals Case Medical Center        Cancer Hospital</a:t>
            </a:r>
          </a:p>
          <a:p>
            <a:endParaRPr lang="en-US" sz="2000" dirty="0" smtClean="0">
              <a:latin typeface="Century Schoolbook" pitchFamily="18" charset="0"/>
            </a:endParaRPr>
          </a:p>
          <a:p>
            <a:pPr algn="ctr"/>
            <a:r>
              <a:rPr lang="en-US" sz="2000" dirty="0" smtClean="0">
                <a:latin typeface="Century Schoolbook" pitchFamily="18" charset="0"/>
              </a:rPr>
              <a:t>Cleveland, Ohio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91800" y="3124200"/>
            <a:ext cx="624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Century Schoolbook" pitchFamily="18" charset="0"/>
              </a:rPr>
              <a:t>Seismic Design: A Lateral Systems Investigation and Redesign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02824" y="10668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entury Schoolbook" pitchFamily="18" charset="0"/>
              </a:rPr>
              <a:t>Daniel C. Myers</a:t>
            </a:r>
            <a:r>
              <a:rPr lang="en-US" sz="4000" dirty="0" smtClean="0">
                <a:latin typeface="Century Schoolbook" pitchFamily="18" charset="0"/>
              </a:rPr>
              <a:t>             </a:t>
            </a:r>
            <a:r>
              <a:rPr lang="en-US" sz="1600" dirty="0" smtClean="0">
                <a:latin typeface="Century Schoolbook" pitchFamily="18" charset="0"/>
              </a:rPr>
              <a:t>STRUCTURAL OPTION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68750" t="55469" r="12188" b="17969"/>
          <a:stretch>
            <a:fillRect/>
          </a:stretch>
        </p:blipFill>
        <p:spPr bwMode="auto">
          <a:xfrm>
            <a:off x="1828800" y="1451548"/>
            <a:ext cx="7239000" cy="403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0744200" y="2286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Schoolbook" pitchFamily="18" charset="0"/>
              </a:rPr>
              <a:t>A.E. Senior Thesis </a:t>
            </a:r>
            <a:r>
              <a:rPr lang="en-US" sz="2800" dirty="0" smtClean="0">
                <a:latin typeface="Calibri"/>
              </a:rPr>
              <a:t>• </a:t>
            </a:r>
            <a:r>
              <a:rPr lang="en-US" sz="2800" dirty="0" smtClean="0">
                <a:latin typeface="Century Schoolbook" pitchFamily="18" charset="0"/>
              </a:rPr>
              <a:t>April 13,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135469"/>
            <a:ext cx="258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RESEARCH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Relocation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29800" y="1905000"/>
            <a:ext cx="4114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Existing lateral system modeled in </a:t>
            </a:r>
            <a:r>
              <a:rPr lang="en-US" sz="2400" i="1" dirty="0" smtClean="0">
                <a:latin typeface="Century Schoolbook" pitchFamily="18" charset="0"/>
              </a:rPr>
              <a:t>ETABS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Loads manually calculated using ELF procedure</a:t>
            </a:r>
          </a:p>
          <a:p>
            <a:pPr lvl="1"/>
            <a:endParaRPr lang="en-US" sz="8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Manual and </a:t>
            </a:r>
            <a:r>
              <a:rPr lang="en-US" sz="2400" i="1" dirty="0" smtClean="0">
                <a:latin typeface="Century Schoolbook" pitchFamily="18" charset="0"/>
              </a:rPr>
              <a:t>ETABS</a:t>
            </a:r>
            <a:r>
              <a:rPr lang="en-US" sz="2400" dirty="0" smtClean="0">
                <a:latin typeface="Century Schoolbook" pitchFamily="18" charset="0"/>
              </a:rPr>
              <a:t> values compared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i="1" dirty="0" smtClean="0">
                <a:latin typeface="Century Schoolbook" pitchFamily="18" charset="0"/>
              </a:rPr>
              <a:t>ETABS</a:t>
            </a:r>
            <a:r>
              <a:rPr lang="en-US" sz="2400" dirty="0" smtClean="0">
                <a:latin typeface="Century Schoolbook" pitchFamily="18" charset="0"/>
              </a:rPr>
              <a:t> values found to be more conservative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9400" y="9906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entury Schoolbook" pitchFamily="18" charset="0"/>
              </a:rPr>
              <a:t>ETABS</a:t>
            </a:r>
            <a:r>
              <a:rPr lang="en-US" sz="3600" b="1" dirty="0" smtClean="0">
                <a:latin typeface="Century Schoolbook" pitchFamily="18" charset="0"/>
              </a:rPr>
              <a:t> Model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7" t="21094" r="52188" b="12500"/>
          <a:stretch>
            <a:fillRect/>
          </a:stretch>
        </p:blipFill>
        <p:spPr bwMode="auto">
          <a:xfrm>
            <a:off x="1828800" y="1676400"/>
            <a:ext cx="611034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0" y="2209800"/>
            <a:ext cx="33909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903739" y="6211670"/>
            <a:ext cx="364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INVESTIGATION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82400" y="1905000"/>
            <a:ext cx="48006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Strength and Serviceability: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000" dirty="0" smtClean="0">
                <a:latin typeface="Century Schoolbook" pitchFamily="18" charset="0"/>
              </a:rPr>
              <a:t>Period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Deflection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Story Shear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Member Force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Torsion</a:t>
            </a:r>
          </a:p>
          <a:p>
            <a:endParaRPr lang="en-US" sz="600" dirty="0" smtClean="0">
              <a:latin typeface="Century Schoolbook" pitchFamily="18" charset="0"/>
            </a:endParaRPr>
          </a:p>
          <a:p>
            <a:pPr lvl="1"/>
            <a:endParaRPr lang="en-US" sz="8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Structural Irregularity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Architectural Effect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0" y="9906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Lateral System Investigation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903739" y="6211670"/>
            <a:ext cx="364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INVESTIGATION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34600" y="1905000"/>
            <a:ext cx="815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Positive: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Strong resistance to torsion; </a:t>
            </a:r>
            <a:r>
              <a:rPr lang="en-US" sz="2400" dirty="0" err="1" smtClean="0">
                <a:latin typeface="Century Schoolbook" pitchFamily="18" charset="0"/>
              </a:rPr>
              <a:t>Ax</a:t>
            </a:r>
            <a:r>
              <a:rPr lang="en-US" sz="1400" dirty="0" err="1" smtClean="0">
                <a:latin typeface="Century Schoolbook" pitchFamily="18" charset="0"/>
              </a:rPr>
              <a:t>max</a:t>
            </a:r>
            <a:r>
              <a:rPr lang="en-US" sz="2400" dirty="0" smtClean="0">
                <a:latin typeface="Century Schoolbook" pitchFamily="18" charset="0"/>
              </a:rPr>
              <a:t> = 1.1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Distributes forces well around inherent corner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Fundamental period reasonable</a:t>
            </a:r>
          </a:p>
          <a:p>
            <a:endParaRPr lang="en-US" sz="24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Negative: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Deflections @ critical points extremely large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Floor to floor drift exceeds limit by approx. 3x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Additional size and quantity of frames </a:t>
            </a:r>
            <a:r>
              <a:rPr lang="en-US" sz="2400" dirty="0" err="1" smtClean="0">
                <a:latin typeface="Century Schoolbook" pitchFamily="18" charset="0"/>
              </a:rPr>
              <a:t>req’d</a:t>
            </a:r>
            <a:endParaRPr lang="en-US" sz="24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All frames need to be designed as special</a:t>
            </a: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25000" y="9906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Strengthening Existing Structure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743075"/>
            <a:ext cx="67691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7648575" y="3962400"/>
            <a:ext cx="609600" cy="6858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4276725" y="2895600"/>
            <a:ext cx="685800" cy="2286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5410200" y="3124200"/>
            <a:ext cx="685800" cy="10668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903739" y="6211670"/>
            <a:ext cx="364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INVESTIGATION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86900" y="9906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Seismic Isolation Joint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0" y="1752600"/>
            <a:ext cx="67691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5448300" y="2943225"/>
            <a:ext cx="685800" cy="10668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4314825" y="2933700"/>
            <a:ext cx="685800" cy="2667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7696200" y="4162425"/>
            <a:ext cx="685800" cy="5334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134600" y="1905000"/>
            <a:ext cx="845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Positive: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Even stronger resistance to torsion; </a:t>
            </a:r>
            <a:r>
              <a:rPr lang="en-US" sz="2400" dirty="0" err="1" smtClean="0">
                <a:latin typeface="Century Schoolbook" pitchFamily="18" charset="0"/>
              </a:rPr>
              <a:t>Ax</a:t>
            </a:r>
            <a:r>
              <a:rPr lang="en-US" sz="1400" dirty="0" err="1" smtClean="0">
                <a:latin typeface="Century Schoolbook" pitchFamily="18" charset="0"/>
              </a:rPr>
              <a:t>max</a:t>
            </a:r>
            <a:r>
              <a:rPr lang="en-US" sz="2400" dirty="0" smtClean="0">
                <a:latin typeface="Century Schoolbook" pitchFamily="18" charset="0"/>
              </a:rPr>
              <a:t> = 1.0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10% reduction in drift and deflection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No irregularity</a:t>
            </a:r>
          </a:p>
          <a:p>
            <a:endParaRPr lang="en-US" sz="24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Negative: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Continues to greatly exceed drift limits by 2.5x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Exhibits similar downfalls compared to existing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Torsion decrease minimally affected lateral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Additional frames required in tower and extension</a:t>
            </a: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563" t="17969" r="56250" b="15625"/>
          <a:stretch>
            <a:fillRect/>
          </a:stretch>
        </p:blipFill>
        <p:spPr bwMode="auto">
          <a:xfrm>
            <a:off x="19050000" y="1752600"/>
            <a:ext cx="4572000" cy="326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22021800" y="3095625"/>
            <a:ext cx="1676400" cy="1143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9600" y="1790700"/>
            <a:ext cx="67691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903739" y="6211670"/>
            <a:ext cx="364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INVESTIGATION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96400" y="91565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Concrete Shear Wall Core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20200" y="1600200"/>
            <a:ext cx="8915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Positive: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Dramatic decrease in drift, deflection, and period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Shear walls effectively collect sizeable amount of load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Loads within reasonable design values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Works well with existing architecture</a:t>
            </a:r>
          </a:p>
          <a:p>
            <a:endParaRPr lang="en-US" sz="16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Negative: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Significant torsion exists in building; </a:t>
            </a:r>
            <a:r>
              <a:rPr lang="en-US" sz="2400" dirty="0" err="1" smtClean="0">
                <a:latin typeface="Century Schoolbook" pitchFamily="18" charset="0"/>
              </a:rPr>
              <a:t>Ax</a:t>
            </a:r>
            <a:r>
              <a:rPr lang="en-US" sz="1400" dirty="0" err="1" smtClean="0">
                <a:latin typeface="Century Schoolbook" pitchFamily="18" charset="0"/>
              </a:rPr>
              <a:t>max</a:t>
            </a:r>
            <a:r>
              <a:rPr lang="en-US" sz="2400" dirty="0" smtClean="0">
                <a:latin typeface="Century Schoolbook" pitchFamily="18" charset="0"/>
              </a:rPr>
              <a:t> = 3.0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 err="1" smtClean="0">
                <a:latin typeface="Century Schoolbook" pitchFamily="18" charset="0"/>
              </a:rPr>
              <a:t>Torsional</a:t>
            </a:r>
            <a:r>
              <a:rPr lang="en-US" sz="2400" dirty="0" smtClean="0">
                <a:latin typeface="Century Schoolbook" pitchFamily="18" charset="0"/>
              </a:rPr>
              <a:t> irregularity type 1b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Load collection by lateral elements not evenly distributed</a:t>
            </a:r>
          </a:p>
          <a:p>
            <a:pPr lvl="1"/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24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/>
          <a:srcRect l="3437" t="28125" r="54063" b="15625"/>
          <a:stretch>
            <a:fillRect/>
          </a:stretch>
        </p:blipFill>
        <p:spPr bwMode="auto">
          <a:xfrm>
            <a:off x="18135600" y="1752600"/>
            <a:ext cx="6400800" cy="338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4343400" y="2971800"/>
            <a:ext cx="685800" cy="2286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429250" y="2971800"/>
            <a:ext cx="685800" cy="12954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7696200" y="2971800"/>
            <a:ext cx="685800" cy="10668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8425" y="1466850"/>
            <a:ext cx="69048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1903739" y="6211670"/>
            <a:ext cx="364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INVESTIGATION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11000" y="2767786"/>
            <a:ext cx="4267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Steel Braced Frames</a:t>
            </a:r>
          </a:p>
          <a:p>
            <a:pPr lvl="1"/>
            <a:endParaRPr lang="en-US" sz="8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Critical Steel Connection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Concrete Shear Wall Core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Foundations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60145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New Lateral System 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125" t="30469" r="59375" b="26562"/>
          <a:stretch>
            <a:fillRect/>
          </a:stretch>
        </p:blipFill>
        <p:spPr bwMode="auto">
          <a:xfrm>
            <a:off x="785655" y="3657600"/>
            <a:ext cx="2514600" cy="132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2192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Steel Braced Frame 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/>
          <a:srcRect l="9063" t="25000" r="59062" b="29688"/>
          <a:stretch>
            <a:fillRect/>
          </a:stretch>
        </p:blipFill>
        <p:spPr bwMode="auto">
          <a:xfrm>
            <a:off x="838200" y="1219200"/>
            <a:ext cx="2438400" cy="138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62" t="23438" r="67813" b="14844"/>
          <a:stretch>
            <a:fillRect/>
          </a:stretch>
        </p:blipFill>
        <p:spPr bwMode="auto">
          <a:xfrm>
            <a:off x="3200401" y="1567356"/>
            <a:ext cx="1143000" cy="155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438" t="25000" r="59375" b="30469"/>
          <a:stretch>
            <a:fillRect/>
          </a:stretch>
        </p:blipFill>
        <p:spPr bwMode="auto">
          <a:xfrm>
            <a:off x="4976655" y="1219200"/>
            <a:ext cx="2438400" cy="134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188" t="22656" r="68125" b="21875"/>
          <a:stretch>
            <a:fillRect/>
          </a:stretch>
        </p:blipFill>
        <p:spPr bwMode="auto">
          <a:xfrm>
            <a:off x="3300255" y="4191000"/>
            <a:ext cx="966945" cy="146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063" t="26563" r="59375" b="31250"/>
          <a:stretch>
            <a:fillRect/>
          </a:stretch>
        </p:blipFill>
        <p:spPr bwMode="auto">
          <a:xfrm>
            <a:off x="5029200" y="3667542"/>
            <a:ext cx="2286001" cy="12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188" t="22656" r="68125" b="21875"/>
          <a:stretch>
            <a:fillRect/>
          </a:stretch>
        </p:blipFill>
        <p:spPr bwMode="auto">
          <a:xfrm>
            <a:off x="7415055" y="1600200"/>
            <a:ext cx="966945" cy="146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62" t="23438" r="67813" b="14844"/>
          <a:stretch>
            <a:fillRect/>
          </a:stretch>
        </p:blipFill>
        <p:spPr bwMode="auto">
          <a:xfrm>
            <a:off x="7341108" y="4127760"/>
            <a:ext cx="1137347" cy="154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685800" y="26670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Symmetrical Perimeter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53000" y="26670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Added Moment Frame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51816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Double Frame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29200" y="51816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Final Design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53600" y="20574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Designed in accordance with: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ASCE 7-05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AISC Steel Construction Manual, 2005 </a:t>
            </a:r>
          </a:p>
          <a:p>
            <a:pPr lvl="1"/>
            <a:endParaRPr lang="en-US" sz="8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Initially designed based on deflection</a:t>
            </a:r>
          </a:p>
          <a:p>
            <a:pPr marL="457200" lvl="2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Critical point 51</a:t>
            </a:r>
          </a:p>
          <a:p>
            <a:pPr marL="457200" lvl="2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Deflection controlled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Used lower R value of 6 for special concrete shear walls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Accidental torsion factor of 1.0 assumed for design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563" t="17969" r="56250" b="15625"/>
          <a:stretch>
            <a:fillRect/>
          </a:stretch>
        </p:blipFill>
        <p:spPr bwMode="auto">
          <a:xfrm>
            <a:off x="18973800" y="1524000"/>
            <a:ext cx="4572000" cy="326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18369420" y="685800"/>
            <a:ext cx="6243180" cy="4334383"/>
            <a:chOff x="2462" y="2011"/>
            <a:chExt cx="8003" cy="5514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2462" y="2719"/>
              <a:ext cx="8003" cy="4806"/>
              <a:chOff x="2462" y="2469"/>
              <a:chExt cx="8003" cy="4806"/>
            </a:xfrm>
          </p:grpSpPr>
          <p:sp>
            <p:nvSpPr>
              <p:cNvPr id="37" name="Rectangle 5"/>
              <p:cNvSpPr>
                <a:spLocks noChangeArrowheads="1"/>
              </p:cNvSpPr>
              <p:nvPr/>
            </p:nvSpPr>
            <p:spPr bwMode="auto">
              <a:xfrm>
                <a:off x="2468" y="2469"/>
                <a:ext cx="122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Pt. 51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3390" y="2820"/>
                <a:ext cx="165" cy="1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7"/>
              <p:cNvSpPr>
                <a:spLocks noChangeArrowheads="1"/>
              </p:cNvSpPr>
              <p:nvPr/>
            </p:nvSpPr>
            <p:spPr bwMode="auto">
              <a:xfrm>
                <a:off x="3390" y="4455"/>
                <a:ext cx="165" cy="1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8"/>
              <p:cNvSpPr>
                <a:spLocks noChangeArrowheads="1"/>
              </p:cNvSpPr>
              <p:nvPr/>
            </p:nvSpPr>
            <p:spPr bwMode="auto">
              <a:xfrm>
                <a:off x="8655" y="2835"/>
                <a:ext cx="165" cy="1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9"/>
              <p:cNvSpPr>
                <a:spLocks noChangeArrowheads="1"/>
              </p:cNvSpPr>
              <p:nvPr/>
            </p:nvSpPr>
            <p:spPr bwMode="auto">
              <a:xfrm>
                <a:off x="8655" y="6810"/>
                <a:ext cx="165" cy="1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0"/>
              <p:cNvSpPr>
                <a:spLocks noChangeArrowheads="1"/>
              </p:cNvSpPr>
              <p:nvPr/>
            </p:nvSpPr>
            <p:spPr bwMode="auto">
              <a:xfrm>
                <a:off x="8805" y="2481"/>
                <a:ext cx="166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Pt. 61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Rectangle 11"/>
              <p:cNvSpPr>
                <a:spLocks noChangeArrowheads="1"/>
              </p:cNvSpPr>
              <p:nvPr/>
            </p:nvSpPr>
            <p:spPr bwMode="auto">
              <a:xfrm>
                <a:off x="8805" y="6855"/>
                <a:ext cx="1562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Pt. 53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4" name="Rectangle 12"/>
              <p:cNvSpPr>
                <a:spLocks noChangeArrowheads="1"/>
              </p:cNvSpPr>
              <p:nvPr/>
            </p:nvSpPr>
            <p:spPr bwMode="auto">
              <a:xfrm>
                <a:off x="2462" y="4521"/>
                <a:ext cx="1153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Pt. 60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36" name="Rectangle 13"/>
            <p:cNvSpPr>
              <a:spLocks noChangeArrowheads="1"/>
            </p:cNvSpPr>
            <p:nvPr/>
          </p:nvSpPr>
          <p:spPr bwMode="auto">
            <a:xfrm>
              <a:off x="3825" y="2011"/>
              <a:ext cx="537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CRITICAL DISPLACEMENT POINTS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125" t="30469" r="59375" b="26562"/>
          <a:stretch>
            <a:fillRect/>
          </a:stretch>
        </p:blipFill>
        <p:spPr bwMode="auto">
          <a:xfrm>
            <a:off x="785655" y="3657600"/>
            <a:ext cx="2514600" cy="132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/>
          <a:srcRect l="9063" t="25000" r="59062" b="29688"/>
          <a:stretch>
            <a:fillRect/>
          </a:stretch>
        </p:blipFill>
        <p:spPr bwMode="auto">
          <a:xfrm>
            <a:off x="838200" y="1219200"/>
            <a:ext cx="2438400" cy="138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62" t="23438" r="67813" b="14844"/>
          <a:stretch>
            <a:fillRect/>
          </a:stretch>
        </p:blipFill>
        <p:spPr bwMode="auto">
          <a:xfrm>
            <a:off x="3200401" y="1567356"/>
            <a:ext cx="1143000" cy="155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438" t="25000" r="59375" b="30469"/>
          <a:stretch>
            <a:fillRect/>
          </a:stretch>
        </p:blipFill>
        <p:spPr bwMode="auto">
          <a:xfrm>
            <a:off x="4976655" y="1219200"/>
            <a:ext cx="2438400" cy="134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188" t="22656" r="68125" b="21875"/>
          <a:stretch>
            <a:fillRect/>
          </a:stretch>
        </p:blipFill>
        <p:spPr bwMode="auto">
          <a:xfrm>
            <a:off x="3300255" y="4191000"/>
            <a:ext cx="966945" cy="146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063" t="26563" r="59375" b="31250"/>
          <a:stretch>
            <a:fillRect/>
          </a:stretch>
        </p:blipFill>
        <p:spPr bwMode="auto">
          <a:xfrm>
            <a:off x="5029200" y="3667542"/>
            <a:ext cx="2286001" cy="122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188" t="22656" r="68125" b="21875"/>
          <a:stretch>
            <a:fillRect/>
          </a:stretch>
        </p:blipFill>
        <p:spPr bwMode="auto">
          <a:xfrm>
            <a:off x="7415055" y="1600200"/>
            <a:ext cx="966945" cy="146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62" t="23438" r="67813" b="14844"/>
          <a:stretch>
            <a:fillRect/>
          </a:stretch>
        </p:blipFill>
        <p:spPr bwMode="auto">
          <a:xfrm>
            <a:off x="7341108" y="4127760"/>
            <a:ext cx="1137347" cy="154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685800" y="26670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Symmetrical Perimeter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53000" y="26670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Added Moment Frame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51816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Double Frame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29200" y="51816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Schoolbook" pitchFamily="18" charset="0"/>
              </a:rPr>
              <a:t>Final Design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839450" y="1281113"/>
            <a:ext cx="57531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63200" y="2133600"/>
            <a:ext cx="7772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Frames @ B and C: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Typical HSS16x16x1/2 braces on lower levels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Typical HSS14x14x1/2 braces on upper levels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W14 members preserved w/ W30 and W33 beams</a:t>
            </a:r>
          </a:p>
          <a:p>
            <a:pPr lvl="1"/>
            <a:endParaRPr lang="en-US" sz="8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Frames @ 7</a:t>
            </a:r>
          </a:p>
          <a:p>
            <a:pPr marL="457200" lvl="2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Typical HSS12x12x3/8 braces</a:t>
            </a:r>
          </a:p>
          <a:p>
            <a:pPr marL="457200" lvl="2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W14 member preserved w/ W27 beams</a:t>
            </a: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0668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Final Braced Frame 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 l="13750" t="13281" r="64063" b="7813"/>
          <a:stretch>
            <a:fillRect/>
          </a:stretch>
        </p:blipFill>
        <p:spPr bwMode="auto">
          <a:xfrm>
            <a:off x="4876800" y="1143000"/>
            <a:ext cx="2971800" cy="42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/>
          <a:srcRect l="17500" t="54688" r="66563" b="10156"/>
          <a:stretch>
            <a:fillRect/>
          </a:stretch>
        </p:blipFill>
        <p:spPr bwMode="auto">
          <a:xfrm>
            <a:off x="1676400" y="30480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13360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Schoolbook" pitchFamily="18" charset="0"/>
              </a:rPr>
              <a:t>Frames @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9225" y="540281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Schoolbook" pitchFamily="18" charset="0"/>
              </a:rPr>
              <a:t>Frames @ B and C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73800" y="1447800"/>
            <a:ext cx="6718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/>
          <a:srcRect l="68125" t="38281" r="20625" b="42969"/>
          <a:stretch>
            <a:fillRect/>
          </a:stretch>
        </p:blipFill>
        <p:spPr bwMode="auto">
          <a:xfrm>
            <a:off x="1828800" y="1752600"/>
            <a:ext cx="3048000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Vision 2010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0" y="2971800"/>
            <a:ext cx="5791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Cancer Hospital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Neonatal Intensive Care Unit </a:t>
            </a:r>
            <a:endParaRPr lang="en-US" sz="2400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Center for Emergency Medicine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Ahuja Medical Center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Cardiovascular Facilities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02824" y="1066800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entury Schoolbook" pitchFamily="18" charset="0"/>
              </a:rPr>
              <a:t>University Hospitals</a:t>
            </a:r>
          </a:p>
          <a:p>
            <a:pPr algn="ctr"/>
            <a:r>
              <a:rPr lang="en-US" sz="4000" dirty="0" smtClean="0">
                <a:latin typeface="Century Schoolbook" pitchFamily="18" charset="0"/>
              </a:rPr>
              <a:t>Vision 2010</a:t>
            </a:r>
            <a:endParaRPr lang="en-US" sz="1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 l="68437" t="58594" r="20313" b="29687"/>
          <a:stretch>
            <a:fillRect/>
          </a:stretch>
        </p:blipFill>
        <p:spPr bwMode="auto">
          <a:xfrm>
            <a:off x="18745200" y="762000"/>
            <a:ext cx="4572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 l="59375" t="35938" r="24688" b="37500"/>
          <a:stretch>
            <a:fillRect/>
          </a:stretch>
        </p:blipFill>
        <p:spPr bwMode="auto">
          <a:xfrm>
            <a:off x="4800600" y="1295400"/>
            <a:ext cx="4114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76875" t="41406" r="12188" b="43750"/>
          <a:stretch>
            <a:fillRect/>
          </a:stretch>
        </p:blipFill>
        <p:spPr bwMode="auto">
          <a:xfrm>
            <a:off x="21488400" y="1752600"/>
            <a:ext cx="2924344" cy="158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 l="73125" t="41406" r="11875" b="35156"/>
          <a:stretch>
            <a:fillRect/>
          </a:stretch>
        </p:blipFill>
        <p:spPr bwMode="auto">
          <a:xfrm>
            <a:off x="3581400" y="3657600"/>
            <a:ext cx="3657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6149340" y="1226403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Schoolbook" pitchFamily="18" charset="0"/>
              </a:rPr>
              <a:t>UHCMC Campus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91860" y="223986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Schoolbook" pitchFamily="18" charset="0"/>
              </a:rPr>
              <a:t>Twinsburg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3080" y="16836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Schoolbook" pitchFamily="18" charset="0"/>
              </a:rPr>
              <a:t>Rainbow NICU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73880" y="515112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Century Schoolbook" pitchFamily="18" charset="0"/>
              </a:rPr>
              <a:t>UH Emergency</a:t>
            </a:r>
          </a:p>
          <a:p>
            <a:pPr algn="r"/>
            <a:r>
              <a:rPr lang="en-US" sz="2400" b="1" dirty="0" smtClean="0">
                <a:latin typeface="Century Schoolbook" pitchFamily="18" charset="0"/>
              </a:rPr>
              <a:t>Medicine</a:t>
            </a:r>
          </a:p>
          <a:p>
            <a:pPr algn="r"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 l="69062" t="26563" r="12188" b="49218"/>
          <a:stretch>
            <a:fillRect/>
          </a:stretch>
        </p:blipFill>
        <p:spPr bwMode="auto">
          <a:xfrm>
            <a:off x="18973800" y="3657600"/>
            <a:ext cx="3810000" cy="196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18928080" y="518922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Schoolbook" pitchFamily="18" charset="0"/>
              </a:rPr>
              <a:t>Ahuja MC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82200" y="213360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Strength: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Redundancy Factor of 1.3 applied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ASCE 7-05 Load Combination 5 controlled design</a:t>
            </a:r>
          </a:p>
          <a:p>
            <a:pPr lvl="1"/>
            <a:endParaRPr lang="en-US" sz="6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 		         D+1.0E+L+.2S</a:t>
            </a:r>
          </a:p>
          <a:p>
            <a:pPr marL="0" lvl="4"/>
            <a:endParaRPr lang="en-US" sz="6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Slenderness:</a:t>
            </a: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 KL/r ≤ 200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0" lvl="2"/>
            <a:r>
              <a:rPr lang="en-US" sz="2400" dirty="0" smtClean="0">
                <a:latin typeface="Century Schoolbook" pitchFamily="18" charset="0"/>
              </a:rPr>
              <a:t>Width-to-Thickness:</a:t>
            </a:r>
          </a:p>
          <a:p>
            <a:pPr marL="0" lvl="2"/>
            <a:r>
              <a:rPr lang="en-US" sz="2400" dirty="0" smtClean="0">
                <a:latin typeface="Century Schoolbook" pitchFamily="18" charset="0"/>
              </a:rPr>
              <a:t>			b/t ≤ 1.4</a:t>
            </a:r>
            <a:r>
              <a:rPr lang="en-US" sz="2400" dirty="0" smtClean="0">
                <a:latin typeface="Calibri"/>
              </a:rPr>
              <a:t>√E/</a:t>
            </a:r>
            <a:r>
              <a:rPr lang="en-US" sz="2400" dirty="0" err="1" smtClean="0">
                <a:latin typeface="Calibri"/>
              </a:rPr>
              <a:t>Fy</a:t>
            </a:r>
            <a:endParaRPr lang="en-US" sz="24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0668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Strength Check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5"/>
          <a:srcRect l="69264" t="25926" r="12953" b="43434"/>
          <a:stretch>
            <a:fillRect/>
          </a:stretch>
        </p:blipFill>
        <p:spPr bwMode="auto">
          <a:xfrm>
            <a:off x="1371600" y="2057400"/>
            <a:ext cx="2971800" cy="2032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/>
          <p:cNvPicPr/>
          <p:nvPr/>
        </p:nvPicPr>
        <p:blipFill>
          <a:blip r:embed="rId6"/>
          <a:srcRect l="68841" t="26262" r="13084" b="43098"/>
          <a:stretch>
            <a:fillRect/>
          </a:stretch>
        </p:blipFill>
        <p:spPr bwMode="auto">
          <a:xfrm>
            <a:off x="4724400" y="2057400"/>
            <a:ext cx="3048000" cy="200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1447800" y="4495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Schoolbook" pitchFamily="18" charset="0"/>
              </a:rPr>
              <a:t>North/South Direction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05400" y="4495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Schoolbook" pitchFamily="18" charset="0"/>
              </a:rPr>
              <a:t>East/West Direction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039600" y="2286000"/>
            <a:ext cx="6248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Critical connections selected @ Frame C on Ground Floor</a:t>
            </a:r>
          </a:p>
          <a:p>
            <a:pPr lvl="1"/>
            <a:endParaRPr lang="en-US" sz="8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Connection designed in accordance with:</a:t>
            </a:r>
          </a:p>
          <a:p>
            <a:pPr marL="914400" lvl="6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ASCE 7-05</a:t>
            </a:r>
          </a:p>
          <a:p>
            <a:pPr marL="914400" lvl="6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AISC Seismic Design Manual	</a:t>
            </a:r>
          </a:p>
          <a:p>
            <a:pPr marL="914400" lvl="6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0" lvl="2"/>
            <a:r>
              <a:rPr lang="en-US" sz="2400" dirty="0" smtClean="0">
                <a:latin typeface="Century Schoolbook" pitchFamily="18" charset="0"/>
              </a:rPr>
              <a:t>Ordinary Concentric Connection</a:t>
            </a:r>
          </a:p>
          <a:p>
            <a:pPr marL="0" lvl="2"/>
            <a:endParaRPr lang="en-US" sz="800" dirty="0" smtClean="0">
              <a:latin typeface="Century Schoolbook" pitchFamily="18" charset="0"/>
            </a:endParaRPr>
          </a:p>
          <a:p>
            <a:pPr marL="0" lvl="2"/>
            <a:r>
              <a:rPr lang="en-US" sz="2400" dirty="0" smtClean="0">
                <a:latin typeface="Century Schoolbook" pitchFamily="18" charset="0"/>
              </a:rPr>
              <a:t>Special Eccentric Connection</a:t>
            </a:r>
          </a:p>
          <a:p>
            <a:pPr marL="0" lvl="2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06680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Critical Steel Connection Design</a:t>
            </a:r>
          </a:p>
          <a:p>
            <a:pPr algn="ctr"/>
            <a:r>
              <a:rPr lang="en-US" sz="2400" b="1" i="1" dirty="0" smtClean="0">
                <a:latin typeface="Century Schoolbook" pitchFamily="18" charset="0"/>
              </a:rPr>
              <a:t>Master’s Requirement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62" t="23438" r="76444" b="14844"/>
          <a:stretch>
            <a:fillRect/>
          </a:stretch>
        </p:blipFill>
        <p:spPr bwMode="auto">
          <a:xfrm>
            <a:off x="10134600" y="1752600"/>
            <a:ext cx="1676400" cy="43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8"/>
          <p:cNvPicPr/>
          <p:nvPr/>
        </p:nvPicPr>
        <p:blipFill>
          <a:blip r:embed="rId6"/>
          <a:srcRect l="5208" t="14906" r="56399" b="14126"/>
          <a:stretch>
            <a:fillRect/>
          </a:stretch>
        </p:blipFill>
        <p:spPr bwMode="auto">
          <a:xfrm>
            <a:off x="533400" y="1295400"/>
            <a:ext cx="4114800" cy="316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/>
          <p:nvPr/>
        </p:nvPicPr>
        <p:blipFill>
          <a:blip r:embed="rId7"/>
          <a:srcRect l="4018" t="18512" r="56548" b="15985"/>
          <a:stretch>
            <a:fillRect/>
          </a:stretch>
        </p:blipFill>
        <p:spPr bwMode="auto">
          <a:xfrm>
            <a:off x="4572000" y="2362200"/>
            <a:ext cx="4267200" cy="28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143000" y="4648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Ordinary Concentric</a:t>
            </a:r>
          </a:p>
          <a:p>
            <a:pPr algn="ctr"/>
            <a:r>
              <a:rPr lang="en-US" b="1" dirty="0" smtClean="0">
                <a:latin typeface="Century Schoolbook" pitchFamily="18" charset="0"/>
              </a:rPr>
              <a:t>Connection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05400" y="54218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Eccentric Connection</a:t>
            </a: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10382250" y="5019675"/>
            <a:ext cx="990600" cy="5334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82200" y="2133600"/>
            <a:ext cx="8458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Designed in accordance with: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ASCE 7-05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ACI 318-05</a:t>
            </a:r>
          </a:p>
          <a:p>
            <a:pPr marL="0" lvl="4"/>
            <a:endParaRPr lang="en-US" sz="6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Critical section selected at @ Shear Wall G and H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Boundary Elements used to accommodate special seismic design provisions: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2-1/2’x2-1/2’ boundary element @ Shear Wall G and H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3’x3’ boundary element @ Shear Wall 2 and 3</a:t>
            </a: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0668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Concrete Shear Wall 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/>
          <a:srcRect l="2326" t="5847" r="11628"/>
          <a:stretch>
            <a:fillRect/>
          </a:stretch>
        </p:blipFill>
        <p:spPr bwMode="auto">
          <a:xfrm>
            <a:off x="990600" y="1805609"/>
            <a:ext cx="3519281" cy="368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/>
          <p:nvPr/>
        </p:nvPicPr>
        <p:blipFill>
          <a:blip r:embed="rId6"/>
          <a:srcRect l="5963" t="5887" r="11697"/>
          <a:stretch>
            <a:fillRect/>
          </a:stretch>
        </p:blipFill>
        <p:spPr bwMode="auto">
          <a:xfrm>
            <a:off x="5029200" y="1828800"/>
            <a:ext cx="3416990" cy="365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/>
          <p:cNvSpPr txBox="1"/>
          <p:nvPr/>
        </p:nvSpPr>
        <p:spPr>
          <a:xfrm>
            <a:off x="1219200" y="1219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Shear Wall @ G and 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34000" y="1219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Shear Wall @ 2 and 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972800" y="2118241"/>
            <a:ext cx="5638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Located on all levels @ Shear Wall 2 and 3</a:t>
            </a:r>
          </a:p>
          <a:p>
            <a:pPr marL="0" lvl="4"/>
            <a:endParaRPr lang="en-US" sz="6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Sizes vary with story height between 82”, 94”, and 130”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Width of coupling beam 18” in accordance with walls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Diagonal reinforcement has been used on all coupling beams</a:t>
            </a: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200" y="10668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Coupling Beam 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1295400"/>
            <a:ext cx="771403" cy="188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1143000"/>
            <a:ext cx="3598794" cy="209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2971800" y="4038600"/>
            <a:ext cx="5486400" cy="1600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0822" y="3514725"/>
            <a:ext cx="6395003" cy="21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34600" y="2569726"/>
            <a:ext cx="792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Gravity loads determined through column takedowns</a:t>
            </a:r>
          </a:p>
          <a:p>
            <a:pPr marL="114300" lvl="4" indent="-114300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114300" lvl="4" indent="-114300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Maximum downward and uplift force calculated</a:t>
            </a:r>
          </a:p>
          <a:p>
            <a:pPr marL="114300" lvl="4" indent="-114300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228600" lvl="4" indent="-228600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Uplift capacity assumed to be provided only by friction</a:t>
            </a:r>
          </a:p>
          <a:p>
            <a:pPr marL="114300" lvl="4" indent="-114300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114300" lvl="4" indent="-114300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50’ caissons needed to gain </a:t>
            </a:r>
            <a:r>
              <a:rPr lang="en-US" sz="2400" dirty="0" err="1" smtClean="0">
                <a:latin typeface="Century Schoolbook" pitchFamily="18" charset="0"/>
              </a:rPr>
              <a:t>req’d</a:t>
            </a:r>
            <a:r>
              <a:rPr lang="en-US" sz="2400" dirty="0" smtClean="0">
                <a:latin typeface="Century Schoolbook" pitchFamily="18" charset="0"/>
              </a:rPr>
              <a:t> friction strength</a:t>
            </a:r>
          </a:p>
          <a:p>
            <a:pPr marL="114300" lvl="4" indent="-114300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228600" lvl="4" indent="-228600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Caisson diameters range from 4’ to 9’ </a:t>
            </a: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0" y="13716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Foundations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81200" y="2828925"/>
            <a:ext cx="6858000" cy="1828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7350" y="2078387"/>
            <a:ext cx="7248525" cy="264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8162924" y="2743200"/>
            <a:ext cx="752475" cy="19812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Structural Depth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Building Envelope Breadth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44200" y="2514600"/>
            <a:ext cx="3048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Thermal and Moisture Investigation</a:t>
            </a:r>
          </a:p>
          <a:p>
            <a:endParaRPr lang="en-US" sz="24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Load Resistance Design</a:t>
            </a:r>
          </a:p>
          <a:p>
            <a:endParaRPr lang="en-US" sz="10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 </a:t>
            </a: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0" y="12192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Schoolbook" pitchFamily="18" charset="0"/>
              </a:rPr>
              <a:t>Building Envelope Redesign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8" name="Picture 27" descr="Curtain Wall 1 001.jpg"/>
          <p:cNvPicPr/>
          <p:nvPr/>
        </p:nvPicPr>
        <p:blipFill>
          <a:blip r:embed="rId5" cstate="print">
            <a:lum bright="-26000" contrast="44000"/>
          </a:blip>
          <a:srcRect l="34284" t="30189" r="6392" b="33543"/>
          <a:stretch>
            <a:fillRect/>
          </a:stretch>
        </p:blipFill>
        <p:spPr>
          <a:xfrm>
            <a:off x="13792200" y="2286000"/>
            <a:ext cx="2975941" cy="2981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734800" y="1810464"/>
            <a:ext cx="6324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Existing Wall System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Works well with current architecture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Slightly conservative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Relies heavily on maintenance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Cavity Wall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Adequate thermal resistance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Most effective moisture penetration resistance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Varies most from original architecture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EIFS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Greatly reduces wall thickness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More efficient thermal resistance value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dirty="0" smtClean="0">
                <a:latin typeface="Century Schoolbook" pitchFamily="18" charset="0"/>
              </a:rPr>
              <a:t> Not effective when penetrated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0" y="10668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Thermal and Moisture Analysis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/>
          <a:srcRect l="81020" t="44062" r="12203" b="25168"/>
          <a:stretch>
            <a:fillRect/>
          </a:stretch>
        </p:blipFill>
        <p:spPr bwMode="auto">
          <a:xfrm>
            <a:off x="1371600" y="1600200"/>
            <a:ext cx="163449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/>
          <p:nvPr/>
        </p:nvPicPr>
        <p:blipFill>
          <a:blip r:embed="rId6"/>
          <a:srcRect l="81404" t="42394" r="11145" b="24133"/>
          <a:stretch>
            <a:fillRect/>
          </a:stretch>
        </p:blipFill>
        <p:spPr bwMode="auto">
          <a:xfrm>
            <a:off x="4283075" y="1600200"/>
            <a:ext cx="165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/>
          <p:nvPr/>
        </p:nvPicPr>
        <p:blipFill>
          <a:blip r:embed="rId7"/>
          <a:srcRect l="82275" t="42053" r="13405" b="26369"/>
          <a:stretch>
            <a:fillRect/>
          </a:stretch>
        </p:blipFill>
        <p:spPr bwMode="auto">
          <a:xfrm>
            <a:off x="7162800" y="1600200"/>
            <a:ext cx="101666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38200" y="4724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Barrier Wall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0" y="4724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Cavity Wall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10300" y="473392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EIFS System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Building Envelope Breadth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68000" y="1872020"/>
            <a:ext cx="7010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Lateral Force Resistance</a:t>
            </a:r>
          </a:p>
          <a:p>
            <a:endParaRPr lang="en-US" sz="10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2 plies of 1/4” Laminated Glass Units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Fully tempered</a:t>
            </a:r>
          </a:p>
          <a:p>
            <a:pPr lvl="1">
              <a:buFont typeface="Arial" pitchFamily="34" charset="0"/>
              <a:buChar char="•"/>
            </a:pPr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Seismic Drift Resistance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457200" lvl="5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3/8” clearance on all sides</a:t>
            </a:r>
          </a:p>
          <a:p>
            <a:pPr marL="0" lvl="4"/>
            <a:endParaRPr lang="en-US" sz="16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Blast Resistance Capacity (increase to 5/16”)</a:t>
            </a: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457200" lvl="5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100lb explosive at 50’</a:t>
            </a:r>
          </a:p>
          <a:p>
            <a:pPr marL="457200" lvl="5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500lb explosive at 100’</a:t>
            </a:r>
          </a:p>
          <a:p>
            <a:pPr marL="0" lvl="4" algn="ctr"/>
            <a:endParaRPr lang="en-US" sz="8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0668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Load Resistance Design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219200"/>
            <a:ext cx="5910262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TextBox 48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Building Envelope Breadth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Schedule and Cost Analysis Breadth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96600" y="2286000"/>
            <a:ext cx="7010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July 2008 – December 2010</a:t>
            </a:r>
          </a:p>
          <a:p>
            <a:pPr lvl="1"/>
            <a:endParaRPr lang="en-US" sz="1000" dirty="0" smtClean="0">
              <a:latin typeface="Century Schoolbook" pitchFamily="18" charset="0"/>
            </a:endParaRPr>
          </a:p>
          <a:p>
            <a:pPr lvl="1"/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179 day estimated structure construction time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Use of single crane</a:t>
            </a: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 algn="ctr"/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Sequenced construction using 3 to 5 zones</a:t>
            </a: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0668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Existing Schedule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21" t="19203" r="57123" b="15656"/>
          <a:stretch>
            <a:fillRect/>
          </a:stretch>
        </p:blipFill>
        <p:spPr bwMode="auto">
          <a:xfrm>
            <a:off x="1400175" y="1820959"/>
            <a:ext cx="2514600" cy="183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21" t="19203" r="57123" b="15656"/>
          <a:stretch>
            <a:fillRect/>
          </a:stretch>
        </p:blipFill>
        <p:spPr bwMode="auto">
          <a:xfrm>
            <a:off x="5238750" y="1820959"/>
            <a:ext cx="2514600" cy="183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1347788" y="1785938"/>
            <a:ext cx="2538412" cy="1871662"/>
            <a:chOff x="1358" y="9798"/>
            <a:chExt cx="4103" cy="3127"/>
          </a:xfrm>
        </p:grpSpPr>
        <p:grpSp>
          <p:nvGrpSpPr>
            <p:cNvPr id="68611" name="Group 3"/>
            <p:cNvGrpSpPr>
              <a:grpSpLocks/>
            </p:cNvGrpSpPr>
            <p:nvPr/>
          </p:nvGrpSpPr>
          <p:grpSpPr bwMode="auto">
            <a:xfrm>
              <a:off x="1358" y="9798"/>
              <a:ext cx="1494" cy="1318"/>
              <a:chOff x="1358" y="9725"/>
              <a:chExt cx="1494" cy="1318"/>
            </a:xfrm>
          </p:grpSpPr>
          <p:sp>
            <p:nvSpPr>
              <p:cNvPr id="68612" name="Rectangle 4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13" name="Rectangle 5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14" name="Group 6"/>
            <p:cNvGrpSpPr>
              <a:grpSpLocks/>
            </p:cNvGrpSpPr>
            <p:nvPr/>
          </p:nvGrpSpPr>
          <p:grpSpPr bwMode="auto">
            <a:xfrm>
              <a:off x="4346" y="11607"/>
              <a:ext cx="1115" cy="1318"/>
              <a:chOff x="1358" y="9725"/>
              <a:chExt cx="1494" cy="1318"/>
            </a:xfrm>
          </p:grpSpPr>
          <p:sp>
            <p:nvSpPr>
              <p:cNvPr id="68615" name="Rectangle 7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16" name="Rectangle 8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17" name="Group 9"/>
            <p:cNvGrpSpPr>
              <a:grpSpLocks/>
            </p:cNvGrpSpPr>
            <p:nvPr/>
          </p:nvGrpSpPr>
          <p:grpSpPr bwMode="auto">
            <a:xfrm>
              <a:off x="4342" y="9798"/>
              <a:ext cx="1119" cy="1809"/>
              <a:chOff x="1358" y="9725"/>
              <a:chExt cx="1494" cy="1318"/>
            </a:xfrm>
          </p:grpSpPr>
          <p:sp>
            <p:nvSpPr>
              <p:cNvPr id="68618" name="Rectangle 10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19" name="Rectangle 11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20" name="Group 12"/>
            <p:cNvGrpSpPr>
              <a:grpSpLocks/>
            </p:cNvGrpSpPr>
            <p:nvPr/>
          </p:nvGrpSpPr>
          <p:grpSpPr bwMode="auto">
            <a:xfrm>
              <a:off x="2852" y="9798"/>
              <a:ext cx="1494" cy="1318"/>
              <a:chOff x="1358" y="9725"/>
              <a:chExt cx="1494" cy="1318"/>
            </a:xfrm>
          </p:grpSpPr>
          <p:sp>
            <p:nvSpPr>
              <p:cNvPr id="68621" name="Rectangle 13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22" name="Rectangle 14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68623" name="Group 15"/>
          <p:cNvGrpSpPr>
            <a:grpSpLocks/>
          </p:cNvGrpSpPr>
          <p:nvPr/>
        </p:nvGrpSpPr>
        <p:grpSpPr bwMode="auto">
          <a:xfrm>
            <a:off x="5200650" y="1783162"/>
            <a:ext cx="2505075" cy="1874438"/>
            <a:chOff x="6354" y="9798"/>
            <a:chExt cx="4066" cy="3163"/>
          </a:xfrm>
        </p:grpSpPr>
        <p:grpSp>
          <p:nvGrpSpPr>
            <p:cNvPr id="68624" name="Group 16"/>
            <p:cNvGrpSpPr>
              <a:grpSpLocks/>
            </p:cNvGrpSpPr>
            <p:nvPr/>
          </p:nvGrpSpPr>
          <p:grpSpPr bwMode="auto">
            <a:xfrm>
              <a:off x="6354" y="9798"/>
              <a:ext cx="1494" cy="1318"/>
              <a:chOff x="1358" y="9725"/>
              <a:chExt cx="1494" cy="1318"/>
            </a:xfrm>
          </p:grpSpPr>
          <p:sp>
            <p:nvSpPr>
              <p:cNvPr id="68625" name="Rectangle 17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26" name="Rectangle 18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5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27" name="Group 19"/>
            <p:cNvGrpSpPr>
              <a:grpSpLocks/>
            </p:cNvGrpSpPr>
            <p:nvPr/>
          </p:nvGrpSpPr>
          <p:grpSpPr bwMode="auto">
            <a:xfrm>
              <a:off x="9265" y="12025"/>
              <a:ext cx="1155" cy="936"/>
              <a:chOff x="1358" y="9725"/>
              <a:chExt cx="1494" cy="1318"/>
            </a:xfrm>
          </p:grpSpPr>
          <p:sp>
            <p:nvSpPr>
              <p:cNvPr id="68628" name="Rectangle 20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29" name="Rectangle 21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30" name="Group 22"/>
            <p:cNvGrpSpPr>
              <a:grpSpLocks/>
            </p:cNvGrpSpPr>
            <p:nvPr/>
          </p:nvGrpSpPr>
          <p:grpSpPr bwMode="auto">
            <a:xfrm>
              <a:off x="9265" y="11116"/>
              <a:ext cx="1155" cy="909"/>
              <a:chOff x="1358" y="9725"/>
              <a:chExt cx="1494" cy="1318"/>
            </a:xfrm>
          </p:grpSpPr>
          <p:sp>
            <p:nvSpPr>
              <p:cNvPr id="68631" name="Rectangle 23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32" name="Rectangle 24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33" name="Group 25"/>
            <p:cNvGrpSpPr>
              <a:grpSpLocks/>
            </p:cNvGrpSpPr>
            <p:nvPr/>
          </p:nvGrpSpPr>
          <p:grpSpPr bwMode="auto">
            <a:xfrm>
              <a:off x="9265" y="9798"/>
              <a:ext cx="1155" cy="1318"/>
              <a:chOff x="1358" y="9725"/>
              <a:chExt cx="1494" cy="1318"/>
            </a:xfrm>
          </p:grpSpPr>
          <p:sp>
            <p:nvSpPr>
              <p:cNvPr id="68634" name="Rectangle 26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35" name="Rectangle 27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8636" name="Group 28"/>
            <p:cNvGrpSpPr>
              <a:grpSpLocks/>
            </p:cNvGrpSpPr>
            <p:nvPr/>
          </p:nvGrpSpPr>
          <p:grpSpPr bwMode="auto">
            <a:xfrm>
              <a:off x="7848" y="9798"/>
              <a:ext cx="1417" cy="1318"/>
              <a:chOff x="1358" y="9725"/>
              <a:chExt cx="1494" cy="1318"/>
            </a:xfrm>
          </p:grpSpPr>
          <p:sp>
            <p:nvSpPr>
              <p:cNvPr id="68637" name="Rectangle 29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638" name="Rectangle 30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pic>
        <p:nvPicPr>
          <p:cNvPr id="68" name="Picture 67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1" t="14478" r="59585" b="50842"/>
          <a:stretch>
            <a:fillRect/>
          </a:stretch>
        </p:blipFill>
        <p:spPr bwMode="auto">
          <a:xfrm>
            <a:off x="1447800" y="4671392"/>
            <a:ext cx="2445854" cy="96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39" name="Group 31"/>
          <p:cNvGrpSpPr>
            <a:grpSpLocks/>
          </p:cNvGrpSpPr>
          <p:nvPr/>
        </p:nvGrpSpPr>
        <p:grpSpPr bwMode="auto">
          <a:xfrm>
            <a:off x="1495425" y="4724400"/>
            <a:ext cx="2384425" cy="836613"/>
            <a:chOff x="1169" y="5160"/>
            <a:chExt cx="3756" cy="1318"/>
          </a:xfrm>
        </p:grpSpPr>
        <p:grpSp>
          <p:nvGrpSpPr>
            <p:cNvPr id="68640" name="Group 32"/>
            <p:cNvGrpSpPr>
              <a:grpSpLocks/>
            </p:cNvGrpSpPr>
            <p:nvPr/>
          </p:nvGrpSpPr>
          <p:grpSpPr bwMode="auto">
            <a:xfrm>
              <a:off x="1169" y="5160"/>
              <a:ext cx="3756" cy="1318"/>
              <a:chOff x="1107" y="3225"/>
              <a:chExt cx="3756" cy="1318"/>
            </a:xfrm>
          </p:grpSpPr>
          <p:grpSp>
            <p:nvGrpSpPr>
              <p:cNvPr id="68641" name="Group 33"/>
              <p:cNvGrpSpPr>
                <a:grpSpLocks/>
              </p:cNvGrpSpPr>
              <p:nvPr/>
            </p:nvGrpSpPr>
            <p:grpSpPr bwMode="auto">
              <a:xfrm>
                <a:off x="1107" y="3225"/>
                <a:ext cx="1335" cy="1318"/>
                <a:chOff x="1358" y="9725"/>
                <a:chExt cx="1494" cy="1318"/>
              </a:xfrm>
            </p:grpSpPr>
            <p:sp>
              <p:nvSpPr>
                <p:cNvPr id="68642" name="Rectangle 34"/>
                <p:cNvSpPr>
                  <a:spLocks noChangeArrowheads="1"/>
                </p:cNvSpPr>
                <p:nvPr/>
              </p:nvSpPr>
              <p:spPr bwMode="auto">
                <a:xfrm>
                  <a:off x="1358" y="9725"/>
                  <a:ext cx="1494" cy="1318"/>
                </a:xfrm>
                <a:prstGeom prst="rect">
                  <a:avLst/>
                </a:prstGeom>
                <a:solidFill>
                  <a:srgbClr val="FFFFFF">
                    <a:alpha val="39999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68643" name="Rectangle 35"/>
                <p:cNvSpPr>
                  <a:spLocks noChangeArrowheads="1"/>
                </p:cNvSpPr>
                <p:nvPr/>
              </p:nvSpPr>
              <p:spPr bwMode="auto">
                <a:xfrm>
                  <a:off x="1821" y="9958"/>
                  <a:ext cx="518" cy="8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200" b="1" i="0" u="none" strike="noStrike" cap="none" normalizeH="0" baseline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Calibri" pitchFamily="34" charset="0"/>
                    </a:rPr>
                    <a:t>3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grpSp>
            <p:nvGrpSpPr>
              <p:cNvPr id="68644" name="Group 36"/>
              <p:cNvGrpSpPr>
                <a:grpSpLocks/>
              </p:cNvGrpSpPr>
              <p:nvPr/>
            </p:nvGrpSpPr>
            <p:grpSpPr bwMode="auto">
              <a:xfrm>
                <a:off x="2442" y="3225"/>
                <a:ext cx="1302" cy="1318"/>
                <a:chOff x="1358" y="9725"/>
                <a:chExt cx="1494" cy="1318"/>
              </a:xfrm>
            </p:grpSpPr>
            <p:sp>
              <p:nvSpPr>
                <p:cNvPr id="68645" name="Rectangle 37"/>
                <p:cNvSpPr>
                  <a:spLocks noChangeArrowheads="1"/>
                </p:cNvSpPr>
                <p:nvPr/>
              </p:nvSpPr>
              <p:spPr bwMode="auto">
                <a:xfrm>
                  <a:off x="1358" y="9725"/>
                  <a:ext cx="1494" cy="1318"/>
                </a:xfrm>
                <a:prstGeom prst="rect">
                  <a:avLst/>
                </a:prstGeom>
                <a:solidFill>
                  <a:srgbClr val="FFFFFF">
                    <a:alpha val="39999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68646" name="Rectangle 38"/>
                <p:cNvSpPr>
                  <a:spLocks noChangeArrowheads="1"/>
                </p:cNvSpPr>
                <p:nvPr/>
              </p:nvSpPr>
              <p:spPr bwMode="auto">
                <a:xfrm>
                  <a:off x="1821" y="9958"/>
                  <a:ext cx="518" cy="8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200" b="1" i="0" u="none" strike="noStrike" cap="none" normalizeH="0" baseline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Calibri" pitchFamily="34" charset="0"/>
                    </a:rPr>
                    <a:t>2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68647" name="Rectangle 39"/>
              <p:cNvSpPr>
                <a:spLocks noChangeArrowheads="1"/>
              </p:cNvSpPr>
              <p:nvPr/>
            </p:nvSpPr>
            <p:spPr bwMode="auto">
              <a:xfrm>
                <a:off x="3744" y="3225"/>
                <a:ext cx="1119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68648" name="Rectangle 40"/>
            <p:cNvSpPr>
              <a:spLocks noChangeArrowheads="1"/>
            </p:cNvSpPr>
            <p:nvPr/>
          </p:nvSpPr>
          <p:spPr bwMode="auto">
            <a:xfrm>
              <a:off x="4158" y="5393"/>
              <a:ext cx="388" cy="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143000" y="12308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Ground / Sub Floor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876800" y="1219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1</a:t>
            </a:r>
            <a:r>
              <a:rPr lang="en-US" b="1" baseline="30000" dirty="0" smtClean="0">
                <a:latin typeface="Century Schoolbook" pitchFamily="18" charset="0"/>
              </a:rPr>
              <a:t>st</a:t>
            </a:r>
            <a:r>
              <a:rPr lang="en-US" b="1" dirty="0" smtClean="0">
                <a:latin typeface="Century Schoolbook" pitchFamily="18" charset="0"/>
              </a:rPr>
              <a:t> Level – 3</a:t>
            </a:r>
            <a:r>
              <a:rPr lang="en-US" b="1" baseline="30000" dirty="0" smtClean="0">
                <a:latin typeface="Century Schoolbook" pitchFamily="18" charset="0"/>
              </a:rPr>
              <a:t>rd</a:t>
            </a:r>
            <a:r>
              <a:rPr lang="en-US" b="1" dirty="0" smtClean="0">
                <a:latin typeface="Century Schoolbook" pitchFamily="18" charset="0"/>
              </a:rPr>
              <a:t> Level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62050" y="417409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4</a:t>
            </a:r>
            <a:r>
              <a:rPr lang="en-US" b="1" baseline="30000" dirty="0" smtClean="0">
                <a:latin typeface="Century Schoolbook" pitchFamily="18" charset="0"/>
              </a:rPr>
              <a:t>th</a:t>
            </a:r>
            <a:r>
              <a:rPr lang="en-US" b="1" dirty="0" smtClean="0">
                <a:latin typeface="Century Schoolbook" pitchFamily="18" charset="0"/>
              </a:rPr>
              <a:t> Level - Roof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439400" y="2302907"/>
            <a:ext cx="7391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New schedule must accommodate 50 additional days for shear walls</a:t>
            </a:r>
          </a:p>
          <a:p>
            <a:pPr lvl="1"/>
            <a:endParaRPr lang="en-US" sz="1000" dirty="0" smtClean="0">
              <a:latin typeface="Century Schoolbook" pitchFamily="18" charset="0"/>
            </a:endParaRPr>
          </a:p>
          <a:p>
            <a:pPr lvl="1"/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Proposed use of 2</a:t>
            </a:r>
            <a:r>
              <a:rPr lang="en-US" sz="2400" baseline="30000" dirty="0" smtClean="0">
                <a:latin typeface="Century Schoolbook" pitchFamily="18" charset="0"/>
              </a:rPr>
              <a:t>nd</a:t>
            </a:r>
            <a:r>
              <a:rPr lang="en-US" sz="2400" dirty="0" smtClean="0">
                <a:latin typeface="Century Schoolbook" pitchFamily="18" charset="0"/>
              </a:rPr>
              <a:t> crane for 17 days</a:t>
            </a: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Structural construction time decreased to 154 days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Adds additional time to meet Vision 2010 deadline</a:t>
            </a: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 algn="ctr"/>
            <a:endParaRPr lang="en-US" sz="1000" dirty="0" smtClean="0">
              <a:latin typeface="Century Schoolbook" pitchFamily="18" charset="0"/>
            </a:endParaRP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0668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Revised Schedule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3" name="Picture 82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9" t="16597" r="57123" b="14523"/>
          <a:stretch>
            <a:fillRect/>
          </a:stretch>
        </p:blipFill>
        <p:spPr bwMode="auto">
          <a:xfrm>
            <a:off x="4038600" y="2438400"/>
            <a:ext cx="2684394" cy="201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0" name="AutoShape 18"/>
          <p:cNvSpPr>
            <a:spLocks noChangeArrowheads="1"/>
          </p:cNvSpPr>
          <p:nvPr/>
        </p:nvSpPr>
        <p:spPr bwMode="auto">
          <a:xfrm>
            <a:off x="4267200" y="2057400"/>
            <a:ext cx="2035175" cy="273050"/>
          </a:xfrm>
          <a:prstGeom prst="leftArrow">
            <a:avLst>
              <a:gd name="adj1" fmla="val 50000"/>
              <a:gd name="adj2" fmla="val 186337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51" name="AutoShape 19"/>
          <p:cNvSpPr>
            <a:spLocks noChangeArrowheads="1"/>
          </p:cNvSpPr>
          <p:nvPr/>
        </p:nvSpPr>
        <p:spPr bwMode="auto">
          <a:xfrm rot="5400000">
            <a:off x="5077619" y="3913982"/>
            <a:ext cx="1092200" cy="274637"/>
          </a:xfrm>
          <a:prstGeom prst="leftArrow">
            <a:avLst>
              <a:gd name="adj1" fmla="val 50000"/>
              <a:gd name="adj2" fmla="val 99422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4105275" y="2478087"/>
            <a:ext cx="2581275" cy="2008188"/>
            <a:chOff x="6354" y="9798"/>
            <a:chExt cx="4066" cy="3163"/>
          </a:xfrm>
        </p:grpSpPr>
        <p:grpSp>
          <p:nvGrpSpPr>
            <p:cNvPr id="69635" name="Group 3"/>
            <p:cNvGrpSpPr>
              <a:grpSpLocks/>
            </p:cNvGrpSpPr>
            <p:nvPr/>
          </p:nvGrpSpPr>
          <p:grpSpPr bwMode="auto">
            <a:xfrm>
              <a:off x="6354" y="9798"/>
              <a:ext cx="1494" cy="1318"/>
              <a:chOff x="1358" y="9725"/>
              <a:chExt cx="1494" cy="1318"/>
            </a:xfrm>
          </p:grpSpPr>
          <p:sp>
            <p:nvSpPr>
              <p:cNvPr id="69636" name="Rectangle 4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9637" name="Rectangle 5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9638" name="Group 6"/>
            <p:cNvGrpSpPr>
              <a:grpSpLocks/>
            </p:cNvGrpSpPr>
            <p:nvPr/>
          </p:nvGrpSpPr>
          <p:grpSpPr bwMode="auto">
            <a:xfrm>
              <a:off x="9265" y="12025"/>
              <a:ext cx="1155" cy="936"/>
              <a:chOff x="1358" y="9725"/>
              <a:chExt cx="1494" cy="1318"/>
            </a:xfrm>
          </p:grpSpPr>
          <p:sp>
            <p:nvSpPr>
              <p:cNvPr id="69639" name="Rectangle 7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9640" name="Rectangle 8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9641" name="Group 9"/>
            <p:cNvGrpSpPr>
              <a:grpSpLocks/>
            </p:cNvGrpSpPr>
            <p:nvPr/>
          </p:nvGrpSpPr>
          <p:grpSpPr bwMode="auto">
            <a:xfrm>
              <a:off x="9265" y="11116"/>
              <a:ext cx="1155" cy="909"/>
              <a:chOff x="1358" y="9725"/>
              <a:chExt cx="1494" cy="1318"/>
            </a:xfrm>
          </p:grpSpPr>
          <p:sp>
            <p:nvSpPr>
              <p:cNvPr id="69642" name="Rectangle 10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9643" name="Rectangle 11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9644" name="Group 12"/>
            <p:cNvGrpSpPr>
              <a:grpSpLocks/>
            </p:cNvGrpSpPr>
            <p:nvPr/>
          </p:nvGrpSpPr>
          <p:grpSpPr bwMode="auto">
            <a:xfrm>
              <a:off x="9265" y="9798"/>
              <a:ext cx="1155" cy="1318"/>
              <a:chOff x="1358" y="9725"/>
              <a:chExt cx="1494" cy="1318"/>
            </a:xfrm>
          </p:grpSpPr>
          <p:sp>
            <p:nvSpPr>
              <p:cNvPr id="69645" name="Rectangle 13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9646" name="Rectangle 14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9647" name="Group 15"/>
            <p:cNvGrpSpPr>
              <a:grpSpLocks/>
            </p:cNvGrpSpPr>
            <p:nvPr/>
          </p:nvGrpSpPr>
          <p:grpSpPr bwMode="auto">
            <a:xfrm>
              <a:off x="7848" y="9798"/>
              <a:ext cx="1417" cy="1318"/>
              <a:chOff x="1358" y="9725"/>
              <a:chExt cx="1494" cy="1318"/>
            </a:xfrm>
          </p:grpSpPr>
          <p:sp>
            <p:nvSpPr>
              <p:cNvPr id="69648" name="Rectangle 16"/>
              <p:cNvSpPr>
                <a:spLocks noChangeArrowheads="1"/>
              </p:cNvSpPr>
              <p:nvPr/>
            </p:nvSpPr>
            <p:spPr bwMode="auto">
              <a:xfrm>
                <a:off x="1358" y="9725"/>
                <a:ext cx="1494" cy="1318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9649" name="Rectangle 17"/>
              <p:cNvSpPr>
                <a:spLocks noChangeArrowheads="1"/>
              </p:cNvSpPr>
              <p:nvPr/>
            </p:nvSpPr>
            <p:spPr bwMode="auto">
              <a:xfrm>
                <a:off x="1821" y="9958"/>
                <a:ext cx="518" cy="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2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86" name="TextBox 85"/>
          <p:cNvSpPr txBox="1"/>
          <p:nvPr/>
        </p:nvSpPr>
        <p:spPr>
          <a:xfrm>
            <a:off x="3429000" y="38978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Crane 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962400" y="1600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Crane 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14400" y="152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Schedule and Cost Analysis Breadth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overview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82200" y="1219200"/>
            <a:ext cx="6629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 Schoolbook" pitchFamily="18" charset="0"/>
              </a:rPr>
              <a:t>Problem: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Century Schoolbook" pitchFamily="18" charset="0"/>
              </a:rPr>
              <a:t> </a:t>
            </a:r>
            <a:r>
              <a:rPr lang="en-US" sz="2400" b="1" dirty="0" smtClean="0">
                <a:latin typeface="Century Schoolbook" pitchFamily="18" charset="0"/>
              </a:rPr>
              <a:t>Current Vision 2010 plan provides service to primarily the east coast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latin typeface="Century Schoolbook" pitchFamily="18" charset="0"/>
            </a:endParaRPr>
          </a:p>
          <a:p>
            <a:r>
              <a:rPr lang="en-US" sz="3200" b="1" dirty="0" smtClean="0">
                <a:latin typeface="Century Schoolbook" pitchFamily="18" charset="0"/>
              </a:rPr>
              <a:t>Solution:</a:t>
            </a:r>
          </a:p>
          <a:p>
            <a:endParaRPr lang="en-US" sz="1200" b="1" dirty="0" smtClean="0">
              <a:latin typeface="Century Schoolbook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Develop a design for west coast service while adhering to Vision 2010 restraints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Gain an understanding of  the seismic design of irregular shaped buildings</a:t>
            </a:r>
          </a:p>
          <a:p>
            <a:endParaRPr lang="en-US" sz="3200" b="1" dirty="0" smtClean="0">
              <a:latin typeface="Century Schoolbook" pitchFamily="18" charset="0"/>
            </a:endParaRPr>
          </a:p>
          <a:p>
            <a:endParaRPr lang="en-US" sz="3200" b="1" dirty="0" smtClean="0">
              <a:latin typeface="Century Schoolbook" pitchFamily="18" charset="0"/>
            </a:endParaRPr>
          </a:p>
          <a:p>
            <a:endParaRPr lang="en-US" sz="3200" b="1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002625" y="619125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DESIGN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68000" y="2209086"/>
            <a:ext cx="6553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Estimated cost of existing lateral system:</a:t>
            </a:r>
          </a:p>
          <a:p>
            <a:pPr lvl="1" algn="ctr"/>
            <a:endParaRPr lang="en-US" sz="1000" dirty="0" smtClean="0">
              <a:latin typeface="Century Schoolbook" pitchFamily="18" charset="0"/>
            </a:endParaRPr>
          </a:p>
          <a:p>
            <a:pPr marL="1657350" lvl="1" indent="-1657350" algn="ctr"/>
            <a:r>
              <a:rPr lang="en-US" sz="2400" dirty="0" smtClean="0">
                <a:latin typeface="Century Schoolbook" pitchFamily="18" charset="0"/>
              </a:rPr>
              <a:t>$1,553,483.00</a:t>
            </a:r>
          </a:p>
          <a:p>
            <a:pPr lvl="1"/>
            <a:endParaRPr lang="en-US" sz="10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Estimated cost of new lateral system:</a:t>
            </a:r>
          </a:p>
          <a:p>
            <a:pPr marL="0" lvl="4" algn="ctr"/>
            <a:endParaRPr lang="en-US" sz="800" dirty="0" smtClean="0">
              <a:latin typeface="Century Schoolbook" pitchFamily="18" charset="0"/>
            </a:endParaRPr>
          </a:p>
          <a:p>
            <a:pPr marL="0" lvl="4" algn="ctr"/>
            <a:r>
              <a:rPr lang="en-US" sz="2400" dirty="0" smtClean="0">
                <a:latin typeface="Century Schoolbook" pitchFamily="18" charset="0"/>
              </a:rPr>
              <a:t> $2,335,333.00</a:t>
            </a:r>
          </a:p>
          <a:p>
            <a:pPr marL="0" lvl="4" algn="ctr"/>
            <a:endParaRPr lang="en-US" sz="800" dirty="0" smtClean="0">
              <a:latin typeface="Century Schoolbook" pitchFamily="18" charset="0"/>
            </a:endParaRPr>
          </a:p>
          <a:p>
            <a:pPr marL="0" lvl="4"/>
            <a:r>
              <a:rPr lang="en-US" sz="2400" dirty="0" smtClean="0">
                <a:latin typeface="Century Schoolbook" pitchFamily="18" charset="0"/>
              </a:rPr>
              <a:t>Increase in cost compared to $1 billion Vision 2010 Budget</a:t>
            </a:r>
          </a:p>
          <a:p>
            <a:pPr marL="0" lvl="4"/>
            <a:endParaRPr lang="en-US" sz="800" dirty="0" smtClean="0">
              <a:latin typeface="Century Schoolbook" pitchFamily="18" charset="0"/>
            </a:endParaRP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 algn="ctr"/>
            <a:endParaRPr lang="en-US" sz="1000" dirty="0" smtClean="0">
              <a:latin typeface="Century Schoolbook" pitchFamily="18" charset="0"/>
            </a:endParaRP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0668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Cost Analysis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066800"/>
            <a:ext cx="7162800" cy="245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8114" y="3632788"/>
            <a:ext cx="7129686" cy="22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7467600" y="3200400"/>
            <a:ext cx="1752600" cy="3810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AutoShape 4"/>
          <p:cNvSpPr>
            <a:spLocks noChangeArrowheads="1"/>
          </p:cNvSpPr>
          <p:nvPr/>
        </p:nvSpPr>
        <p:spPr bwMode="auto">
          <a:xfrm>
            <a:off x="7543800" y="5562600"/>
            <a:ext cx="1752600" cy="381000"/>
          </a:xfrm>
          <a:prstGeom prst="flowChartProcess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C0504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14400" y="152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Schedule and Cost Analysis Breadth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2192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Conclusion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A.E. Senior Thesis 2009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44200" y="2245578"/>
            <a:ext cx="7391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Seismic design solutions investigated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Efficient new design for San Diego, CA developed</a:t>
            </a:r>
          </a:p>
          <a:p>
            <a:pPr lvl="1">
              <a:buFont typeface="Arial" pitchFamily="34" charset="0"/>
              <a:buChar char="•"/>
            </a:pPr>
            <a:endParaRPr lang="en-US" sz="10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endParaRPr lang="en-US" sz="1000" dirty="0" smtClean="0">
              <a:latin typeface="Century Schoolbook" pitchFamily="18" charset="0"/>
            </a:endParaRPr>
          </a:p>
          <a:p>
            <a:pPr marL="0" lvl="4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Construction time decreased</a:t>
            </a:r>
          </a:p>
          <a:p>
            <a:pPr marL="0" lvl="4"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  <a:p>
            <a:pPr marL="0" lvl="4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Low cost increase</a:t>
            </a:r>
          </a:p>
          <a:p>
            <a:pPr marL="0" lvl="4">
              <a:buFont typeface="Arial" pitchFamily="34" charset="0"/>
              <a:buChar char="•"/>
            </a:pPr>
            <a:endParaRPr lang="en-US" sz="2400" dirty="0" smtClean="0">
              <a:latin typeface="Century Schoolbook" pitchFamily="18" charset="0"/>
            </a:endParaRPr>
          </a:p>
          <a:p>
            <a:pPr marL="0" lvl="4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Vision 2010 constraints met</a:t>
            </a: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 algn="ctr"/>
            <a:endParaRPr lang="en-US" sz="1000" dirty="0" smtClean="0">
              <a:latin typeface="Century Schoolbook" pitchFamily="18" charset="0"/>
            </a:endParaRP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2192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Acknowledgements  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A.E. Senior Thesis 2009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10800" y="2530019"/>
            <a:ext cx="7391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My A.E. Classmates </a:t>
            </a:r>
            <a:r>
              <a:rPr lang="en-US" dirty="0" smtClean="0"/>
              <a:t>for all the help and support over the past five years. </a:t>
            </a:r>
            <a:endParaRPr lang="en-US" sz="1600" dirty="0" smtClean="0"/>
          </a:p>
          <a:p>
            <a:pPr algn="ctr"/>
            <a:endParaRPr lang="en-US" i="1" dirty="0" smtClean="0"/>
          </a:p>
          <a:p>
            <a:pPr algn="ctr"/>
            <a:r>
              <a:rPr lang="en-US" i="1" dirty="0" smtClean="0"/>
              <a:t>The Pennsylvania University A.E. Faculty</a:t>
            </a:r>
          </a:p>
          <a:p>
            <a:pPr algn="ctr"/>
            <a:endParaRPr lang="en-US" i="1" dirty="0" smtClean="0"/>
          </a:p>
          <a:p>
            <a:pPr algn="ctr"/>
            <a:r>
              <a:rPr lang="en-US" i="1" dirty="0" smtClean="0"/>
              <a:t>Dr. </a:t>
            </a:r>
            <a:r>
              <a:rPr lang="en-US" i="1" dirty="0" err="1" smtClean="0"/>
              <a:t>Memari</a:t>
            </a:r>
            <a:r>
              <a:rPr lang="en-US" i="1" dirty="0" smtClean="0"/>
              <a:t> </a:t>
            </a:r>
            <a:r>
              <a:rPr lang="en-US" dirty="0" smtClean="0"/>
              <a:t>for being a great personal thesis mentor.</a:t>
            </a:r>
            <a:endParaRPr lang="en-US" sz="1600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 would like to thank </a:t>
            </a:r>
            <a:r>
              <a:rPr lang="en-US" i="1" dirty="0" smtClean="0"/>
              <a:t>Cannon Design </a:t>
            </a:r>
            <a:r>
              <a:rPr lang="en-US" dirty="0" smtClean="0"/>
              <a:t>for supplying all plans and building information requested in a timely manner.</a:t>
            </a:r>
            <a:endParaRPr lang="en-US" sz="1600" dirty="0" smtClean="0"/>
          </a:p>
          <a:p>
            <a:pPr marL="0" lvl="4" algn="ctr"/>
            <a:endParaRPr lang="en-US" sz="2400" dirty="0" smtClean="0">
              <a:latin typeface="Century Schoolbook" pitchFamily="18" charset="0"/>
            </a:endParaRPr>
          </a:p>
          <a:p>
            <a:pPr marL="0" lvl="4" algn="ctr"/>
            <a:endParaRPr lang="en-US" sz="2400" dirty="0" smtClean="0">
              <a:latin typeface="Century Schoolbook" pitchFamily="18" charset="0"/>
            </a:endParaRPr>
          </a:p>
          <a:p>
            <a:pPr marL="0" lvl="4"/>
            <a:endParaRPr lang="en-US" sz="1000" dirty="0" smtClean="0">
              <a:latin typeface="Century Schoolbook" pitchFamily="18" charset="0"/>
            </a:endParaRPr>
          </a:p>
          <a:p>
            <a:pPr marL="0" lvl="4" algn="ctr"/>
            <a:endParaRPr lang="en-US" sz="1000" dirty="0" smtClean="0">
              <a:latin typeface="Century Schoolbook" pitchFamily="18" charset="0"/>
            </a:endParaRPr>
          </a:p>
          <a:p>
            <a:pPr marL="0" lvl="4"/>
            <a:endParaRPr lang="en-US" sz="2400" dirty="0" smtClean="0">
              <a:latin typeface="Century Schoolbook" pitchFamily="18" charset="0"/>
            </a:endParaRPr>
          </a:p>
          <a:p>
            <a:pPr marL="0" lvl="1"/>
            <a:endParaRPr lang="en-US" sz="24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			</a:t>
            </a: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  <a:p>
            <a:pPr marL="457200" lvl="2">
              <a:buFont typeface="Arial" pitchFamily="34" charset="0"/>
              <a:buChar char="•"/>
            </a:pPr>
            <a:endParaRPr lang="en-US" sz="8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0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1200" y="15240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Questions?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609600" cy="333375"/>
          </a:xfrm>
          <a:prstGeom prst="rect">
            <a:avLst/>
          </a:prstGeom>
          <a:noFill/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79057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717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063" t="26563" r="59375" b="31250"/>
          <a:stretch>
            <a:fillRect/>
          </a:stretch>
        </p:blipFill>
        <p:spPr bwMode="auto">
          <a:xfrm>
            <a:off x="11811000" y="2971800"/>
            <a:ext cx="3962400" cy="211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A.E. Senior Thesis 2009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135469"/>
            <a:ext cx="258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RESEARCH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OVERVIEW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1905000"/>
            <a:ext cx="4630773" cy="2972919"/>
            <a:chOff x="3123511" y="1905000"/>
            <a:chExt cx="4630773" cy="2972919"/>
          </a:xfrm>
        </p:grpSpPr>
        <p:pic>
          <p:nvPicPr>
            <p:cNvPr id="13" name="Picture 12" descr="usa pic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8989" t="13924" b="8498"/>
            <a:stretch>
              <a:fillRect/>
            </a:stretch>
          </p:blipFill>
          <p:spPr>
            <a:xfrm>
              <a:off x="3124200" y="1905000"/>
              <a:ext cx="4630084" cy="2972919"/>
            </a:xfrm>
            <a:prstGeom prst="rect">
              <a:avLst/>
            </a:prstGeom>
          </p:spPr>
        </p:pic>
        <p:sp>
          <p:nvSpPr>
            <p:cNvPr id="14" name="Curved Left Arrow 13"/>
            <p:cNvSpPr/>
            <p:nvPr/>
          </p:nvSpPr>
          <p:spPr>
            <a:xfrm rot="15512844" flipV="1">
              <a:off x="4312561" y="865704"/>
              <a:ext cx="1184728" cy="3562827"/>
            </a:xfrm>
            <a:prstGeom prst="curvedLeftArrow">
              <a:avLst/>
            </a:prstGeom>
            <a:solidFill>
              <a:schemeClr val="tx1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50" name="Oval 2"/>
            <p:cNvSpPr>
              <a:spLocks noChangeArrowheads="1"/>
            </p:cNvSpPr>
            <p:nvPr/>
          </p:nvSpPr>
          <p:spPr bwMode="auto">
            <a:xfrm>
              <a:off x="3505200" y="3581400"/>
              <a:ext cx="123825" cy="1143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"/>
            <p:cNvSpPr>
              <a:spLocks noChangeArrowheads="1"/>
            </p:cNvSpPr>
            <p:nvPr/>
          </p:nvSpPr>
          <p:spPr bwMode="auto">
            <a:xfrm>
              <a:off x="6591300" y="3038475"/>
              <a:ext cx="123825" cy="1143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66800" y="3516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Schoolbook" pitchFamily="18" charset="0"/>
              </a:rPr>
              <a:t>San Diego, CA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63287" y="3124200"/>
            <a:ext cx="2871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Schoolbook" pitchFamily="18" charset="0"/>
              </a:rPr>
              <a:t> </a:t>
            </a:r>
            <a:r>
              <a:rPr lang="en-US" sz="1400" dirty="0" smtClean="0">
                <a:latin typeface="Century Schoolbook" pitchFamily="18" charset="0"/>
              </a:rPr>
              <a:t>Wind Controlled</a:t>
            </a:r>
          </a:p>
          <a:p>
            <a:r>
              <a:rPr lang="en-US" sz="1600" dirty="0" smtClean="0">
                <a:latin typeface="Century Schoolbook" pitchFamily="18" charset="0"/>
              </a:rPr>
              <a:t> Category A</a:t>
            </a:r>
          </a:p>
          <a:p>
            <a:endParaRPr lang="en-US" sz="1600" dirty="0" smtClean="0">
              <a:latin typeface="Century Schoolbook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6600" y="2743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Schoolbook" pitchFamily="18" charset="0"/>
              </a:rPr>
              <a:t>Cleveland, OH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4912" y="3895725"/>
            <a:ext cx="2871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Schoolbook" pitchFamily="18" charset="0"/>
              </a:rPr>
              <a:t> </a:t>
            </a:r>
            <a:r>
              <a:rPr lang="en-US" sz="1400" dirty="0" smtClean="0">
                <a:latin typeface="Century Schoolbook" pitchFamily="18" charset="0"/>
              </a:rPr>
              <a:t>Seismic Controlled</a:t>
            </a:r>
          </a:p>
          <a:p>
            <a:r>
              <a:rPr lang="en-US" sz="1400" dirty="0" smtClean="0">
                <a:latin typeface="Century Schoolbook" pitchFamily="18" charset="0"/>
              </a:rPr>
              <a:t> Category D</a:t>
            </a:r>
          </a:p>
          <a:p>
            <a:endParaRPr lang="en-US" sz="1600" dirty="0" smtClean="0">
              <a:latin typeface="Century Schoolbook" pitchFamily="18" charset="0"/>
            </a:endParaRPr>
          </a:p>
          <a:p>
            <a:endParaRPr lang="en-US" sz="1600" dirty="0" smtClean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0" y="1295400"/>
            <a:ext cx="7391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 Schoolbook" pitchFamily="18" charset="0"/>
              </a:rPr>
              <a:t>Goals: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Century Schoolbook" pitchFamily="18" charset="0"/>
              </a:rPr>
              <a:t> </a:t>
            </a:r>
            <a:r>
              <a:rPr lang="en-US" sz="2400" b="1" dirty="0" smtClean="0">
                <a:latin typeface="Century Schoolbook" pitchFamily="18" charset="0"/>
              </a:rPr>
              <a:t>Investigate 3 seismic design solutions for the existing design in San Diego, CA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Strengthening of Existing Structure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Use of a seismic isolation joint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Addition of concrete shear wall core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Select and design the optimal system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Adhere to Vision 2010 constraints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Limit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Meet current time schedule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latin typeface="Century Schoolbook" pitchFamily="18" charset="0"/>
              </a:rPr>
              <a:t> Low cost increase 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latin typeface="Century Schoolbook" pitchFamily="18" charset="0"/>
            </a:endParaRPr>
          </a:p>
          <a:p>
            <a:endParaRPr lang="en-US" sz="3200" b="1" dirty="0" smtClean="0">
              <a:latin typeface="Century Schoolbook" pitchFamily="18" charset="0"/>
            </a:endParaRPr>
          </a:p>
          <a:p>
            <a:endParaRPr lang="en-US" sz="3200" b="1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222285"/>
            <a:ext cx="2188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RESEARCH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overview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82400" y="2438400"/>
            <a:ext cx="5791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entury Schoolbook" pitchFamily="18" charset="0"/>
              </a:rPr>
              <a:t>Building Background</a:t>
            </a:r>
          </a:p>
          <a:p>
            <a:endParaRPr lang="en-US" sz="1200" dirty="0" smtClean="0">
              <a:latin typeface="Century Schoolbook" pitchFamily="18" charset="0"/>
            </a:endParaRPr>
          </a:p>
          <a:p>
            <a:r>
              <a:rPr lang="en-US" sz="2600" dirty="0" smtClean="0">
                <a:latin typeface="Century Schoolbook" pitchFamily="18" charset="0"/>
              </a:rPr>
              <a:t>Lateral Systems Investigation</a:t>
            </a:r>
          </a:p>
          <a:p>
            <a:endParaRPr lang="en-US" sz="1200" dirty="0" smtClean="0">
              <a:latin typeface="Century Schoolbook" pitchFamily="18" charset="0"/>
            </a:endParaRPr>
          </a:p>
          <a:p>
            <a:r>
              <a:rPr lang="en-US" sz="2600" dirty="0" smtClean="0">
                <a:latin typeface="Century Schoolbook" pitchFamily="18" charset="0"/>
              </a:rPr>
              <a:t>Redesign of Existing System</a:t>
            </a:r>
          </a:p>
          <a:p>
            <a:endParaRPr lang="en-US" sz="1200" dirty="0" smtClean="0">
              <a:latin typeface="Century Schoolbook" pitchFamily="18" charset="0"/>
            </a:endParaRPr>
          </a:p>
          <a:p>
            <a:r>
              <a:rPr lang="en-US" sz="2600" dirty="0" smtClean="0">
                <a:latin typeface="Century Schoolbook" pitchFamily="18" charset="0"/>
              </a:rPr>
              <a:t>Building Envelope Redesign</a:t>
            </a:r>
          </a:p>
          <a:p>
            <a:endParaRPr lang="en-US" sz="1200" dirty="0" smtClean="0">
              <a:latin typeface="Century Schoolbook" pitchFamily="18" charset="0"/>
            </a:endParaRPr>
          </a:p>
          <a:p>
            <a:r>
              <a:rPr lang="en-US" sz="2600" dirty="0" smtClean="0">
                <a:latin typeface="Century Schoolbook" pitchFamily="18" charset="0"/>
              </a:rPr>
              <a:t>Schedule and Cost Analysis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86646" y="1235095"/>
            <a:ext cx="6629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entury Schoolbook" pitchFamily="18" charset="0"/>
              </a:rPr>
              <a:t>Topics Presented</a:t>
            </a:r>
            <a:endParaRPr lang="en-US" sz="1600" b="1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135469"/>
            <a:ext cx="258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RESEARCH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Building background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39400" y="137285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Architecture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9375" t="30469" r="61250" b="14844"/>
          <a:stretch>
            <a:fillRect/>
          </a:stretch>
        </p:blipFill>
        <p:spPr bwMode="auto">
          <a:xfrm>
            <a:off x="2819400" y="1363494"/>
            <a:ext cx="5843450" cy="435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10625" t="18750" r="59062" b="7813"/>
          <a:stretch>
            <a:fillRect/>
          </a:stretch>
        </p:blipFill>
        <p:spPr bwMode="auto">
          <a:xfrm>
            <a:off x="19659600" y="1290687"/>
            <a:ext cx="4495800" cy="4356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11125200" y="2379345"/>
            <a:ext cx="6248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31’-6” modular bays “Universal Grid”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9 above grade stories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172’-1” in height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14’-0” to 15’-0” high levels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Research and imaging on lower floors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Patient rooms in upper towe</a:t>
            </a:r>
            <a:r>
              <a:rPr lang="en-US" sz="2600" dirty="0" smtClean="0">
                <a:latin typeface="Century Schoolbook" pitchFamily="18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135469"/>
            <a:ext cx="258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RESEARCH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391775" y="137285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Existing Structure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44200" y="2438400"/>
            <a:ext cx="708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Foundations:  30”- 60” dia. piers / caissons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Framing: composite steel beam /  girders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3-1/2” and 5-1/2” composite deck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W14 columns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entury Schoolbook" pitchFamily="18" charset="0"/>
              </a:rPr>
              <a:t> Typical W14x22 beams / W24x68 girders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Roof System: Sloped Composite Roof Deck</a:t>
            </a: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Building background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135469"/>
            <a:ext cx="258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RESEARCH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439400" y="137285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Existing Lateral System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9375" t="30469" r="61250" b="14844"/>
          <a:stretch>
            <a:fillRect/>
          </a:stretch>
        </p:blipFill>
        <p:spPr bwMode="auto">
          <a:xfrm>
            <a:off x="2819400" y="1363494"/>
            <a:ext cx="5843450" cy="435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11125200" y="259080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6 Steel Braced Frames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Concentric and Eccentric Connections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HSS Diagonal Members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Near Elevator Core and Perimeter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Designed for Wind</a:t>
            </a: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pic>
        <p:nvPicPr>
          <p:cNvPr id="32" name="Picture 31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89" t="13809" r="71429" b="5667"/>
          <a:stretch>
            <a:fillRect/>
          </a:stretch>
        </p:blipFill>
        <p:spPr bwMode="auto">
          <a:xfrm>
            <a:off x="18592800" y="1348527"/>
            <a:ext cx="1022965" cy="387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55" t="17472" r="75149" b="10037"/>
          <a:stretch>
            <a:fillRect/>
          </a:stretch>
        </p:blipFill>
        <p:spPr bwMode="auto">
          <a:xfrm>
            <a:off x="19764375" y="1577127"/>
            <a:ext cx="815288" cy="3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36" t="20074" r="73214" b="17100"/>
          <a:stretch>
            <a:fillRect/>
          </a:stretch>
        </p:blipFill>
        <p:spPr bwMode="auto">
          <a:xfrm>
            <a:off x="20793075" y="1577127"/>
            <a:ext cx="914209" cy="369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197" t="13011" r="70982" b="6320"/>
          <a:stretch>
            <a:fillRect/>
          </a:stretch>
        </p:blipFill>
        <p:spPr bwMode="auto">
          <a:xfrm>
            <a:off x="21772535" y="1577127"/>
            <a:ext cx="1120392" cy="3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43" t="18216" r="73958" b="14126"/>
          <a:stretch>
            <a:fillRect/>
          </a:stretch>
        </p:blipFill>
        <p:spPr bwMode="auto">
          <a:xfrm>
            <a:off x="22982210" y="1567602"/>
            <a:ext cx="914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43" t="34572" r="73065" b="28253"/>
          <a:stretch>
            <a:fillRect/>
          </a:stretch>
        </p:blipFill>
        <p:spPr bwMode="auto">
          <a:xfrm>
            <a:off x="24068060" y="3405927"/>
            <a:ext cx="925540" cy="189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715000" y="2590800"/>
            <a:ext cx="628650" cy="592137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5791200" y="2667000"/>
            <a:ext cx="471488" cy="442913"/>
          </a:xfrm>
          <a:prstGeom prst="roundRect">
            <a:avLst>
              <a:gd name="adj" fmla="val 16667"/>
            </a:avLst>
          </a:prstGeom>
          <a:solidFill>
            <a:srgbClr val="FF0000">
              <a:alpha val="0"/>
            </a:srgbClr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3509963" y="2160587"/>
            <a:ext cx="109537" cy="592138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 rot="-5400000">
            <a:off x="7354887" y="4506912"/>
            <a:ext cx="109538" cy="592138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7105650" y="2600325"/>
            <a:ext cx="109537" cy="592138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Building background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kyline_of_Cleveland,_Ohio 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rcRect l="87" r="410"/>
          <a:stretch>
            <a:fillRect/>
          </a:stretch>
        </p:blipFill>
        <p:spPr>
          <a:xfrm>
            <a:off x="0" y="23073"/>
            <a:ext cx="27432000" cy="68349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715000" y="6111498"/>
            <a:ext cx="212598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15800" y="5943600"/>
            <a:ext cx="13487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65037" y="6135469"/>
            <a:ext cx="258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Felix Titling" pitchFamily="82" charset="0"/>
                <a:cs typeface="Simplex" pitchFamily="2" charset="0"/>
              </a:rPr>
              <a:t>RESEARCH</a:t>
            </a:r>
            <a:endParaRPr lang="en-US" sz="3600" b="1" dirty="0"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68200" y="6227802"/>
            <a:ext cx="3063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INVESTIGATION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07400" y="6217404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DESIGN</a:t>
            </a:r>
            <a:endParaRPr lang="en-US" sz="30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883026"/>
            <a:ext cx="66294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715208"/>
            <a:ext cx="11430000" cy="1588"/>
          </a:xfrm>
          <a:prstGeom prst="line">
            <a:avLst/>
          </a:prstGeom>
          <a:ln w="57150" cap="rnd" cmpd="sng">
            <a:solidFill>
              <a:srgbClr val="66C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extrusionH="76200" contourW="12700" prstMaterial="flat">
            <a:bevelT/>
            <a:bevelB w="165100" prst="coolSlant"/>
            <a:extrusionClr>
              <a:srgbClr val="66CCFF"/>
            </a:extrusionClr>
            <a:contourClr>
              <a:srgbClr val="66CC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52400"/>
            <a:ext cx="684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elix Titling" pitchFamily="82" charset="0"/>
                <a:cs typeface="Simplex" pitchFamily="2" charset="0"/>
              </a:rPr>
              <a:t>Relocation</a:t>
            </a:r>
            <a:endParaRPr lang="en-US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  <a:p>
            <a:endParaRPr lang="en-US" sz="1200" b="1" dirty="0">
              <a:solidFill>
                <a:schemeClr val="accent4">
                  <a:lumMod val="60000"/>
                  <a:lumOff val="40000"/>
                </a:schemeClr>
              </a:solidFill>
              <a:latin typeface="Felix Titling" pitchFamily="82" charset="0"/>
              <a:cs typeface="Simplex" pitchFamily="2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714500"/>
            <a:ext cx="57531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0210800" y="2408634"/>
            <a:ext cx="7848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Wind and Seismic forces found under new parameters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Methods used:</a:t>
            </a:r>
          </a:p>
          <a:p>
            <a:endParaRPr lang="en-US" sz="6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Century Schoolbook" pitchFamily="18" charset="0"/>
              </a:rPr>
              <a:t> Main Wind-Force Resisting Systems Method 2</a:t>
            </a:r>
          </a:p>
          <a:p>
            <a:pPr lvl="1"/>
            <a:endParaRPr lang="en-US" sz="400" dirty="0" smtClean="0">
              <a:latin typeface="Century Schoolbook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Century Schoolbook" pitchFamily="18" charset="0"/>
              </a:rPr>
              <a:t> Equivalent Lateral Force Procedure </a:t>
            </a:r>
          </a:p>
          <a:p>
            <a:pPr lvl="1"/>
            <a:endParaRPr lang="en-US" sz="1600" dirty="0" smtClean="0">
              <a:latin typeface="Century Schoolbook" pitchFamily="18" charset="0"/>
            </a:endParaRPr>
          </a:p>
          <a:p>
            <a:pPr marL="0" lvl="1"/>
            <a:r>
              <a:rPr lang="en-US" sz="2400" dirty="0" smtClean="0">
                <a:latin typeface="Century Schoolbook" pitchFamily="18" charset="0"/>
              </a:rPr>
              <a:t>Seismic forces exceeded Wind by 3 to 4 times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  <a:p>
            <a:r>
              <a:rPr lang="en-US" sz="2400" dirty="0" smtClean="0">
                <a:latin typeface="Century Schoolbook" pitchFamily="18" charset="0"/>
              </a:rPr>
              <a:t>Wind effects will not be further investigated</a:t>
            </a:r>
          </a:p>
          <a:p>
            <a:endParaRPr lang="en-US" sz="800" dirty="0" smtClean="0">
              <a:latin typeface="Century Schoolbook" pitchFamily="18" charset="0"/>
            </a:endParaRPr>
          </a:p>
          <a:p>
            <a:endParaRPr lang="en-US" sz="800" dirty="0" smtClean="0">
              <a:latin typeface="Century Schoolbook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9400" y="137285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Schoolbook" pitchFamily="18" charset="0"/>
              </a:rPr>
              <a:t>New Lateral Loading</a:t>
            </a:r>
          </a:p>
          <a:p>
            <a:endParaRPr lang="en-US" sz="2600" dirty="0" smtClean="0">
              <a:latin typeface="Century Schoolbook" pitchFamily="18" charset="0"/>
            </a:endParaRPr>
          </a:p>
          <a:p>
            <a:endParaRPr lang="en-US" sz="26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1506</Words>
  <Application>Microsoft Office PowerPoint</Application>
  <PresentationFormat>Custom</PresentationFormat>
  <Paragraphs>598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Cannon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dmyers</dc:creator>
  <cp:lastModifiedBy>DCM234</cp:lastModifiedBy>
  <cp:revision>287</cp:revision>
  <dcterms:created xsi:type="dcterms:W3CDTF">2008-08-05T17:58:01Z</dcterms:created>
  <dcterms:modified xsi:type="dcterms:W3CDTF">2009-05-06T21:42:43Z</dcterms:modified>
</cp:coreProperties>
</file>